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58" r:id="rId6"/>
    <p:sldId id="260" r:id="rId7"/>
    <p:sldId id="261" r:id="rId8"/>
    <p:sldId id="267" r:id="rId9"/>
    <p:sldId id="262" r:id="rId10"/>
    <p:sldId id="264" r:id="rId11"/>
    <p:sldId id="265" r:id="rId12"/>
    <p:sldId id="26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6CD23-F3DA-4C73-BB2F-0226FC12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BCD48-243A-4801-8FF3-91B59F51F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DA383-0EEB-4BB7-AED4-B24047BF9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3460-84A0-4772-9C65-6F4A64C4EC19}" type="datetimeFigureOut">
              <a:rPr lang="en-CA" smtClean="0"/>
              <a:t>2021-09-29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4B9CA-CA91-4FF5-84A1-CE5444BF7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20147-CFD3-47FC-BE5C-E3FFE57B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8BF0-BD96-4C1A-872C-8001E13A84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035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3A59D-8B6D-4511-9AA7-E6AAE144B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5D1DBA-5CC0-4744-8873-DEE8D1EA1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44FDB-CF83-4C78-9B90-DBF239310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3460-84A0-4772-9C65-6F4A64C4EC19}" type="datetimeFigureOut">
              <a:rPr lang="en-CA" smtClean="0"/>
              <a:t>2021-09-29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DA65C-5500-4AA4-A570-2B0D50E36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7647-4289-4F75-ABD6-5EE414C6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8BF0-BD96-4C1A-872C-8001E13A84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09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E642E-BB9E-42CF-90BD-64BD31E6B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B0D92-DA22-4F08-80BE-3404F3802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D2FB-C76A-4172-825C-EF24A07AD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3460-84A0-4772-9C65-6F4A64C4EC19}" type="datetimeFigureOut">
              <a:rPr lang="en-CA" smtClean="0"/>
              <a:t>2021-09-29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57527-5838-48A1-ADA8-80B6FDA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78F8-5BF8-46A3-8DEB-F6CD4E4B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8BF0-BD96-4C1A-872C-8001E13A84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08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19CBC-790D-47C0-8C9A-88D3E8EF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E5B76-693C-432B-AD10-9F89FEC84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4722D-87AE-4223-B2C9-6339693A9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3460-84A0-4772-9C65-6F4A64C4EC19}" type="datetimeFigureOut">
              <a:rPr lang="en-CA" smtClean="0"/>
              <a:t>2021-09-29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02130-A0D5-44C3-A370-8F0D6810C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3E42C-8C26-4717-9CC6-5D7CB4D8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8BF0-BD96-4C1A-872C-8001E13A84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466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1252-ADB1-4F55-85CF-BF0A6810A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1F13-B616-462D-8977-B868CA709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5D93E-6CDF-4269-AF54-6F37D2FD8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3460-84A0-4772-9C65-6F4A64C4EC19}" type="datetimeFigureOut">
              <a:rPr lang="en-CA" smtClean="0"/>
              <a:t>2021-09-29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A7A1D-05B2-4751-B161-66414ED78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69755-6905-464A-942F-91D8E73E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8BF0-BD96-4C1A-872C-8001E13A84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989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A004-3BDD-4171-96CB-7E95B00C8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60A4F-8CA9-4024-9F31-D1853C8D0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8E12B9-D9A6-49E1-919F-4F483CCD0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99E0A-5538-4DE7-B244-E5C90CC85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3460-84A0-4772-9C65-6F4A64C4EC19}" type="datetimeFigureOut">
              <a:rPr lang="en-CA" smtClean="0"/>
              <a:t>2021-09-29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0EDED-3DFA-4388-97D1-ECABCCA98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D3622-6E6D-4E83-A6AD-A6520B45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8BF0-BD96-4C1A-872C-8001E13A84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147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DCCE2-5844-4C1A-8023-5129E60B9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6CE9C-DFF1-4464-A7B9-52AB97864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CE1B3-AF2B-418E-AEB5-8D87E514A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8D737-2CCF-47EE-9999-535FD410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59797A-8E22-4333-BF2C-5953023959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753FF9-0AB5-4890-924D-40ED44F4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3460-84A0-4772-9C65-6F4A64C4EC19}" type="datetimeFigureOut">
              <a:rPr lang="en-CA" smtClean="0"/>
              <a:t>2021-09-29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B03775-3413-49FC-883C-084853B3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2FA05-DA86-4A3A-932F-50DFE79AB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8BF0-BD96-4C1A-872C-8001E13A84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085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D1309-C371-4A39-A3FD-DA53BB0C1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E5156C-5603-4505-8E50-86F0EB0D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3460-84A0-4772-9C65-6F4A64C4EC19}" type="datetimeFigureOut">
              <a:rPr lang="en-CA" smtClean="0"/>
              <a:t>2021-09-29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1D272-D19C-4278-A89F-A58BD13C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5F461-172D-43F9-B32C-EFAA33D8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8BF0-BD96-4C1A-872C-8001E13A84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58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4B417-0AAC-49D4-86AA-CEA0399DD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3460-84A0-4772-9C65-6F4A64C4EC19}" type="datetimeFigureOut">
              <a:rPr lang="en-CA" smtClean="0"/>
              <a:t>2021-09-29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B9170-9687-4110-AED1-477626AE6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21B26-86BD-4D87-8951-EECB00069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8BF0-BD96-4C1A-872C-8001E13A84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044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F65AD-C0A7-495E-A133-9FDA97CC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C942D-921D-4386-B355-C3358129A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F23E1-8A19-4DFD-BA11-FC3DB18C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11FD8-4887-482F-821F-AABD46B4F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3460-84A0-4772-9C65-6F4A64C4EC19}" type="datetimeFigureOut">
              <a:rPr lang="en-CA" smtClean="0"/>
              <a:t>2021-09-29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D65CD-C3F6-464F-9153-DEF70AE70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89604-6877-4884-BC5B-4B5E6964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8BF0-BD96-4C1A-872C-8001E13A84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184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BB52-9F66-471A-B8EA-4FC87049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165180-14FA-4912-A788-CBE891723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26A9E-769B-411E-81A7-E28ED9C90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7A1D4-E36D-46AB-B089-09801F3B3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3460-84A0-4772-9C65-6F4A64C4EC19}" type="datetimeFigureOut">
              <a:rPr lang="en-CA" smtClean="0"/>
              <a:t>2021-09-29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A31DD-B69E-4735-A48D-BCAE0AC42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F5AF2-9A05-4679-9525-BC55014E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8BF0-BD96-4C1A-872C-8001E13A84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6502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E0ACFD-41AD-48C5-9418-12E52008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53638-2BAF-4D61-A53E-E3C0CB721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DDAF-78C8-437B-839C-9EA0A83341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B3460-84A0-4772-9C65-6F4A64C4EC19}" type="datetimeFigureOut">
              <a:rPr lang="en-CA" smtClean="0"/>
              <a:t>2021-09-29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58A0A-B73A-4BA1-99E2-1797250AB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23611-2A15-4006-A6EE-A02105FAB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78BF0-BD96-4C1A-872C-8001E13A84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490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D93DD5EA-B8FC-43D2-A455-47B5B44CE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" b="1068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DB2FA8-C05B-4D7E-9B71-D6A9AF37B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BAUHAUS INSPIRATION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F3CF2-6C97-4439-BE42-7B082676B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The Architecture of the University of Victoria Gordon Head Campus </a:t>
            </a:r>
          </a:p>
          <a:p>
            <a:r>
              <a:rPr lang="en-US" dirty="0">
                <a:solidFill>
                  <a:srgbClr val="FFFFFF"/>
                </a:solidFill>
              </a:rPr>
              <a:t>A physical documentation of the development of Modern Architecture in Victoria</a:t>
            </a:r>
          </a:p>
          <a:p>
            <a:r>
              <a:rPr lang="en-US" dirty="0">
                <a:solidFill>
                  <a:srgbClr val="FFFFFF"/>
                </a:solidFill>
              </a:rPr>
              <a:t>October 2</a:t>
            </a:r>
            <a:r>
              <a:rPr lang="en-US" baseline="30000" dirty="0">
                <a:solidFill>
                  <a:srgbClr val="FFFFFF"/>
                </a:solidFill>
              </a:rPr>
              <a:t>nd</a:t>
            </a:r>
            <a:r>
              <a:rPr lang="en-US" dirty="0">
                <a:solidFill>
                  <a:srgbClr val="FFFFFF"/>
                </a:solidFill>
              </a:rPr>
              <a:t>, 2021                                                                                 Don W. Lovell 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DA45939-5C5B-4468-921E-FF216260F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030" y="4838736"/>
            <a:ext cx="336382" cy="36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68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, tree, building, road&#10;&#10;Description automatically generated">
            <a:extLst>
              <a:ext uri="{FF2B5EF4-FFF2-40B4-BE49-F238E27FC236}">
                <a16:creationId xmlns:a16="http://schemas.microsoft.com/office/drawing/2014/main" id="{C90609DA-2AE7-498B-B736-3AD0DE405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3D041-6974-4FE7-A777-3D8D6AFD1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5. </a:t>
            </a:r>
            <a:r>
              <a:rPr lang="en-US" sz="4000" dirty="0" err="1"/>
              <a:t>MacLaurin</a:t>
            </a:r>
            <a:r>
              <a:rPr lang="en-US" sz="4000" dirty="0"/>
              <a:t> Building</a:t>
            </a:r>
            <a:endParaRPr lang="en-CA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1617ED-5EA6-4958-8F53-9BDFBCCE2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1966</a:t>
            </a:r>
          </a:p>
          <a:p>
            <a:r>
              <a:rPr lang="en-US" sz="2000" dirty="0"/>
              <a:t>Alan J. Hodgson</a:t>
            </a:r>
          </a:p>
          <a:p>
            <a:r>
              <a:rPr lang="en-US" sz="2000" dirty="0"/>
              <a:t>5 </a:t>
            </a:r>
            <a:r>
              <a:rPr lang="en-US" sz="2000" dirty="0" err="1"/>
              <a:t>storey</a:t>
            </a:r>
            <a:r>
              <a:rPr lang="en-US" sz="2000" dirty="0"/>
              <a:t> reinforced concrete</a:t>
            </a:r>
          </a:p>
          <a:p>
            <a:r>
              <a:rPr lang="en-US" sz="2000" dirty="0"/>
              <a:t>Brick panels reinforce and soften the rigid geometry of the cast concrete</a:t>
            </a:r>
          </a:p>
          <a:p>
            <a:r>
              <a:rPr lang="en-US" sz="2000" dirty="0"/>
              <a:t>Pillared gallery  opening main level to naturalized landscape of the Western edge of the Quad</a:t>
            </a:r>
          </a:p>
          <a:p>
            <a:r>
              <a:rPr lang="en-US" sz="2000" dirty="0"/>
              <a:t>Hooded window shades</a:t>
            </a:r>
          </a:p>
          <a:p>
            <a:r>
              <a:rPr lang="en-US" sz="2000" dirty="0"/>
              <a:t>Ribbon Windows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6654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ree, outdoor, grass, building&#10;&#10;Description automatically generated">
            <a:extLst>
              <a:ext uri="{FF2B5EF4-FFF2-40B4-BE49-F238E27FC236}">
                <a16:creationId xmlns:a16="http://schemas.microsoft.com/office/drawing/2014/main" id="{EB9B60AF-7B96-40F3-8768-38EBB0478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06AAD2-38A7-4287-8080-D29B43D9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6. Cunningham Building</a:t>
            </a:r>
            <a:endParaRPr lang="en-CA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D5730B2-5949-479E-9842-707FF2BFC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1971</a:t>
            </a:r>
          </a:p>
          <a:p>
            <a:r>
              <a:rPr lang="en-US" sz="2000" dirty="0"/>
              <a:t>Arthur Erickson &amp; Geoffrey Massey</a:t>
            </a:r>
          </a:p>
          <a:p>
            <a:r>
              <a:rPr lang="en-US" sz="2000" dirty="0"/>
              <a:t>3 </a:t>
            </a:r>
            <a:r>
              <a:rPr lang="en-US" sz="2000" dirty="0" err="1"/>
              <a:t>storey</a:t>
            </a:r>
            <a:r>
              <a:rPr lang="en-US" sz="2000" dirty="0"/>
              <a:t> reinforced concrete</a:t>
            </a:r>
          </a:p>
          <a:p>
            <a:r>
              <a:rPr lang="en-US" sz="2000" dirty="0"/>
              <a:t>Exposed concrete exterior walls</a:t>
            </a:r>
          </a:p>
          <a:p>
            <a:r>
              <a:rPr lang="en-US" sz="2000" dirty="0"/>
              <a:t>Brutalist Style – abstract, massive, monolithic, rigid geometry</a:t>
            </a:r>
          </a:p>
          <a:p>
            <a:r>
              <a:rPr lang="en-US" sz="2000" dirty="0"/>
              <a:t>Thrusting elements express function of ventilation system ducts</a:t>
            </a:r>
          </a:p>
          <a:p>
            <a:r>
              <a:rPr lang="en-US" sz="2000" dirty="0"/>
              <a:t>Erickson 1967/68 Master Plan for the Campus rejected</a:t>
            </a:r>
          </a:p>
        </p:txBody>
      </p:sp>
    </p:spTree>
    <p:extLst>
      <p:ext uri="{BB962C8B-B14F-4D97-AF65-F5344CB8AC3E}">
        <p14:creationId xmlns:p14="http://schemas.microsoft.com/office/powerpoint/2010/main" val="4105596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ree, outdoor, building, stone&#10;&#10;Description automatically generated">
            <a:extLst>
              <a:ext uri="{FF2B5EF4-FFF2-40B4-BE49-F238E27FC236}">
                <a16:creationId xmlns:a16="http://schemas.microsoft.com/office/drawing/2014/main" id="{184AED15-B30D-44D4-802A-EDCF24EE2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9" r="-2" b="1639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 descr="A picture containing ceiling, indoor&#10;&#10;Description automatically generated">
            <a:extLst>
              <a:ext uri="{FF2B5EF4-FFF2-40B4-BE49-F238E27FC236}">
                <a16:creationId xmlns:a16="http://schemas.microsoft.com/office/drawing/2014/main" id="{58482784-E076-456B-A4FB-055FF859C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6" r="-2" b="2156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F268A-7B8D-4E54-B6A7-5DC4886E3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 dirty="0"/>
              <a:t>7. Elliott Lecture Theatre</a:t>
            </a:r>
            <a:endParaRPr lang="en-CA" sz="3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19740A-2438-4DD4-A083-D788C3E7D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2000" dirty="0"/>
              <a:t>1964</a:t>
            </a:r>
          </a:p>
          <a:p>
            <a:r>
              <a:rPr lang="en-US" sz="2000" dirty="0"/>
              <a:t>Wade </a:t>
            </a:r>
            <a:r>
              <a:rPr lang="en-US" sz="2000" dirty="0" err="1"/>
              <a:t>Stockdill</a:t>
            </a:r>
            <a:r>
              <a:rPr lang="en-US" sz="2000" dirty="0"/>
              <a:t> &amp; </a:t>
            </a:r>
            <a:r>
              <a:rPr lang="en-US" sz="2000" dirty="0" err="1"/>
              <a:t>Armour</a:t>
            </a:r>
            <a:endParaRPr lang="en-US" sz="2000" dirty="0"/>
          </a:p>
          <a:p>
            <a:r>
              <a:rPr lang="en-US" sz="2000" dirty="0"/>
              <a:t>One </a:t>
            </a:r>
            <a:r>
              <a:rPr lang="en-US" sz="2000" dirty="0" err="1"/>
              <a:t>storey</a:t>
            </a:r>
            <a:r>
              <a:rPr lang="en-US" sz="2000" dirty="0"/>
              <a:t> reinforced concrete </a:t>
            </a:r>
          </a:p>
          <a:p>
            <a:r>
              <a:rPr lang="en-US" sz="2000" dirty="0"/>
              <a:t>Folded concrete plate roof</a:t>
            </a:r>
          </a:p>
          <a:p>
            <a:r>
              <a:rPr lang="en-US" sz="2000" dirty="0"/>
              <a:t>Clerestory windows provided by roof structure  to main circulation hall.</a:t>
            </a:r>
          </a:p>
          <a:p>
            <a:r>
              <a:rPr lang="en-US" sz="2000" dirty="0"/>
              <a:t>Entrance canopy expresses the building structure</a:t>
            </a:r>
          </a:p>
        </p:txBody>
      </p:sp>
    </p:spTree>
    <p:extLst>
      <p:ext uri="{BB962C8B-B14F-4D97-AF65-F5344CB8AC3E}">
        <p14:creationId xmlns:p14="http://schemas.microsoft.com/office/powerpoint/2010/main" val="3331016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5C2DD3D-F787-49C1-9E91-1BE0E5F55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7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 descr="A picture containing outdoor, building, porch, colonnade&#10;&#10;Description automatically generated">
            <a:extLst>
              <a:ext uri="{FF2B5EF4-FFF2-40B4-BE49-F238E27FC236}">
                <a16:creationId xmlns:a16="http://schemas.microsoft.com/office/drawing/2014/main" id="{9764CDB0-EC60-42F9-AB7D-E634D7FEB0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5" r="18189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B9100-51AC-4BFE-A548-C95D99E1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Optional Tour</a:t>
            </a:r>
            <a:br>
              <a:rPr lang="en-US" sz="2800" dirty="0"/>
            </a:br>
            <a:r>
              <a:rPr lang="en-US" sz="2800" dirty="0"/>
              <a:t>8. Student Union Building</a:t>
            </a:r>
            <a:endParaRPr lang="en-CA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87D15-2A46-43F0-9888-346DFE98B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 fontScale="92500" lnSpcReduction="10000"/>
          </a:bodyPr>
          <a:lstStyle/>
          <a:p>
            <a:r>
              <a:rPr lang="en-US" sz="1700" dirty="0"/>
              <a:t>1963</a:t>
            </a:r>
          </a:p>
          <a:p>
            <a:r>
              <a:rPr lang="en-US" sz="1700" dirty="0"/>
              <a:t>John A. Di </a:t>
            </a:r>
            <a:r>
              <a:rPr lang="en-US" sz="1700" dirty="0" err="1"/>
              <a:t>Castri</a:t>
            </a:r>
            <a:endParaRPr lang="en-US" sz="1700" dirty="0"/>
          </a:p>
          <a:p>
            <a:r>
              <a:rPr lang="en-US" sz="1700" dirty="0"/>
              <a:t>Reinforced concrete, brick masonry, stucco</a:t>
            </a:r>
          </a:p>
          <a:p>
            <a:r>
              <a:rPr lang="en-US" sz="1700" dirty="0"/>
              <a:t>One </a:t>
            </a:r>
            <a:r>
              <a:rPr lang="en-US" sz="1700" dirty="0" err="1"/>
              <a:t>storey</a:t>
            </a:r>
            <a:endParaRPr lang="en-US" sz="1700" dirty="0"/>
          </a:p>
          <a:p>
            <a:r>
              <a:rPr lang="en-US" sz="1700" dirty="0"/>
              <a:t>Patterned concrete wall opens natural light to basement level</a:t>
            </a:r>
          </a:p>
          <a:p>
            <a:r>
              <a:rPr lang="en-US" sz="1700" dirty="0"/>
              <a:t>Concrete columns with leaf shaped openings</a:t>
            </a:r>
          </a:p>
          <a:p>
            <a:r>
              <a:rPr lang="en-US" sz="1700" dirty="0"/>
              <a:t>Sgraffito mural by Victoria artist Herbert </a:t>
            </a:r>
            <a:r>
              <a:rPr lang="en-US" sz="1700" dirty="0" err="1"/>
              <a:t>Siebner</a:t>
            </a:r>
            <a:endParaRPr lang="en-US" sz="1700" dirty="0"/>
          </a:p>
          <a:p>
            <a:r>
              <a:rPr lang="en-US" sz="1700" dirty="0"/>
              <a:t>Original design compromised by 1995 addition</a:t>
            </a:r>
          </a:p>
          <a:p>
            <a:endParaRPr lang="en-US" sz="1700" dirty="0"/>
          </a:p>
          <a:p>
            <a:endParaRPr lang="en-CA" sz="1700" dirty="0"/>
          </a:p>
        </p:txBody>
      </p:sp>
    </p:spTree>
    <p:extLst>
      <p:ext uri="{BB962C8B-B14F-4D97-AF65-F5344CB8AC3E}">
        <p14:creationId xmlns:p14="http://schemas.microsoft.com/office/powerpoint/2010/main" val="258737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71363-EBFD-4425-A466-C1650F1F8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4600" dirty="0"/>
              <a:t>Optional tour</a:t>
            </a:r>
            <a:br>
              <a:rPr lang="en-US" sz="4600" dirty="0"/>
            </a:br>
            <a:r>
              <a:rPr lang="en-US" sz="4600" dirty="0"/>
              <a:t>9. Campus Services Building</a:t>
            </a:r>
            <a:endParaRPr lang="en-CA" sz="4600" dirty="0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7C90D-8BC5-4388-A82A-E7D78DC72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1965</a:t>
            </a:r>
          </a:p>
          <a:p>
            <a:r>
              <a:rPr lang="en-US" sz="2200" dirty="0"/>
              <a:t>Donald Wagg</a:t>
            </a:r>
          </a:p>
          <a:p>
            <a:r>
              <a:rPr lang="en-US" sz="2200" dirty="0"/>
              <a:t>2 </a:t>
            </a:r>
            <a:r>
              <a:rPr lang="en-US" sz="2200" dirty="0" err="1"/>
              <a:t>storey</a:t>
            </a:r>
            <a:r>
              <a:rPr lang="en-US" sz="2200" dirty="0"/>
              <a:t> reinforced concrete with masonry walls</a:t>
            </a:r>
          </a:p>
          <a:p>
            <a:r>
              <a:rPr lang="en-US" sz="2200" dirty="0"/>
              <a:t>Dominate structural grid</a:t>
            </a:r>
          </a:p>
          <a:p>
            <a:r>
              <a:rPr lang="en-US" sz="2200" dirty="0"/>
              <a:t>Roof - massive pre-stressed concrete T beams “Floats” above strip clerestory windows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CA" sz="2200" dirty="0"/>
          </a:p>
        </p:txBody>
      </p:sp>
      <p:pic>
        <p:nvPicPr>
          <p:cNvPr id="5" name="Picture 4" descr="A picture containing outdoor, building, ground, tree&#10;&#10;Description automatically generated">
            <a:extLst>
              <a:ext uri="{FF2B5EF4-FFF2-40B4-BE49-F238E27FC236}">
                <a16:creationId xmlns:a16="http://schemas.microsoft.com/office/drawing/2014/main" id="{809EF1F6-2D46-4193-BF64-2B7D13827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5" r="1613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2793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2B301-E405-42A8-A10B-7E5996841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dirty="0"/>
              <a:t>Optional tour</a:t>
            </a:r>
            <a:br>
              <a:rPr lang="en-US" sz="4200" dirty="0"/>
            </a:br>
            <a:r>
              <a:rPr lang="en-US" sz="4200" dirty="0"/>
              <a:t>9. Campus Services Building Addition</a:t>
            </a:r>
            <a:endParaRPr lang="en-CA" sz="42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ECF59-0348-489F-A612-B2B71484E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700"/>
              <a:t>1995</a:t>
            </a:r>
          </a:p>
          <a:p>
            <a:r>
              <a:rPr lang="en-US" sz="1700"/>
              <a:t>Jensen Group Architecture</a:t>
            </a:r>
          </a:p>
          <a:p>
            <a:r>
              <a:rPr lang="en-US" sz="1700"/>
              <a:t>Modern rationalist design</a:t>
            </a:r>
          </a:p>
          <a:p>
            <a:r>
              <a:rPr lang="en-US" sz="1700"/>
              <a:t>Extends geometry</a:t>
            </a:r>
          </a:p>
          <a:p>
            <a:r>
              <a:rPr lang="en-US" sz="1700"/>
              <a:t>Modular steel components</a:t>
            </a:r>
          </a:p>
          <a:p>
            <a:r>
              <a:rPr lang="en-US" sz="1700"/>
              <a:t>glass curtain wall</a:t>
            </a:r>
          </a:p>
          <a:p>
            <a:r>
              <a:rPr lang="en-US" sz="1700"/>
              <a:t>perforated sunscreen</a:t>
            </a:r>
          </a:p>
          <a:p>
            <a:r>
              <a:rPr lang="en-US" sz="1700"/>
              <a:t>pleasing addition to the original design vocabulary</a:t>
            </a:r>
            <a:endParaRPr lang="en-CA" sz="1700"/>
          </a:p>
        </p:txBody>
      </p:sp>
      <p:pic>
        <p:nvPicPr>
          <p:cNvPr id="5" name="Picture 4" descr="A picture containing outdoor, sky, building, road&#10;&#10;Description automatically generated">
            <a:extLst>
              <a:ext uri="{FF2B5EF4-FFF2-40B4-BE49-F238E27FC236}">
                <a16:creationId xmlns:a16="http://schemas.microsoft.com/office/drawing/2014/main" id="{C7AFEBDE-8759-4865-90D3-E4D12DCBA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9" r="1694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9021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3E2F94F-95D3-4284-9F6E-C2FE577B7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r="20379" b="1"/>
          <a:stretch/>
        </p:blipFill>
        <p:spPr>
          <a:xfrm rot="5400000">
            <a:off x="2033255" y="618920"/>
            <a:ext cx="3646887" cy="350847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88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E0A0D-C062-4FDA-961E-273EA5224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Campus Tour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39D09D7-0C5C-4D1F-89B9-9A4B53739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rgbClr val="FFFFFF"/>
                </a:solidFill>
              </a:rPr>
              <a:t>Campus Master Plan 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FFFFFF"/>
                </a:solidFill>
              </a:rPr>
              <a:t>     Wurster, </a:t>
            </a:r>
            <a:r>
              <a:rPr lang="en-US" sz="1900" dirty="0" err="1">
                <a:solidFill>
                  <a:srgbClr val="FFFFFF"/>
                </a:solidFill>
              </a:rPr>
              <a:t>Bernardi</a:t>
            </a:r>
            <a:r>
              <a:rPr lang="en-US" sz="1900" dirty="0">
                <a:solidFill>
                  <a:srgbClr val="FFFFFF"/>
                </a:solidFill>
              </a:rPr>
              <a:t>, &amp; Emmons</a:t>
            </a:r>
          </a:p>
          <a:p>
            <a:r>
              <a:rPr lang="en-US" sz="1900" dirty="0">
                <a:solidFill>
                  <a:srgbClr val="FFFFFF"/>
                </a:solidFill>
              </a:rPr>
              <a:t>1 McPherson Library </a:t>
            </a:r>
          </a:p>
          <a:p>
            <a:r>
              <a:rPr lang="en-US" sz="1900" dirty="0">
                <a:solidFill>
                  <a:srgbClr val="FFFFFF"/>
                </a:solidFill>
              </a:rPr>
              <a:t>2 </a:t>
            </a:r>
            <a:r>
              <a:rPr lang="en-US" sz="1900" dirty="0" err="1">
                <a:solidFill>
                  <a:srgbClr val="FFFFFF"/>
                </a:solidFill>
              </a:rPr>
              <a:t>Clearihue</a:t>
            </a:r>
            <a:r>
              <a:rPr lang="en-US" sz="1900" dirty="0">
                <a:solidFill>
                  <a:srgbClr val="FFFFFF"/>
                </a:solidFill>
              </a:rPr>
              <a:t> A Wing</a:t>
            </a:r>
          </a:p>
          <a:p>
            <a:r>
              <a:rPr lang="en-US" sz="1900" dirty="0">
                <a:solidFill>
                  <a:srgbClr val="FFFFFF"/>
                </a:solidFill>
              </a:rPr>
              <a:t>3 Jamie Cassels Centre</a:t>
            </a:r>
          </a:p>
          <a:p>
            <a:pPr marL="0" indent="0">
              <a:buNone/>
            </a:pPr>
            <a:r>
              <a:rPr lang="en-US" sz="1900" b="1" dirty="0">
                <a:solidFill>
                  <a:srgbClr val="FFFFFF"/>
                </a:solidFill>
              </a:rPr>
              <a:t>The Quad</a:t>
            </a:r>
          </a:p>
          <a:p>
            <a:r>
              <a:rPr lang="en-US" sz="1900" dirty="0">
                <a:solidFill>
                  <a:srgbClr val="FFFFFF"/>
                </a:solidFill>
              </a:rPr>
              <a:t>4 Cornett Building</a:t>
            </a:r>
          </a:p>
          <a:p>
            <a:r>
              <a:rPr lang="en-US" sz="1900" dirty="0">
                <a:solidFill>
                  <a:srgbClr val="FFFFFF"/>
                </a:solidFill>
              </a:rPr>
              <a:t>5 </a:t>
            </a:r>
            <a:r>
              <a:rPr lang="en-US" sz="1900" dirty="0" err="1">
                <a:solidFill>
                  <a:srgbClr val="FFFFFF"/>
                </a:solidFill>
              </a:rPr>
              <a:t>MacLaurin</a:t>
            </a:r>
            <a:r>
              <a:rPr lang="en-US" sz="1900" dirty="0">
                <a:solidFill>
                  <a:srgbClr val="FFFFFF"/>
                </a:solidFill>
              </a:rPr>
              <a:t> Building</a:t>
            </a:r>
          </a:p>
          <a:p>
            <a:r>
              <a:rPr lang="en-US" sz="1900" dirty="0">
                <a:solidFill>
                  <a:srgbClr val="FFFFFF"/>
                </a:solidFill>
              </a:rPr>
              <a:t>6 Cunningham Building</a:t>
            </a:r>
          </a:p>
          <a:p>
            <a:r>
              <a:rPr lang="en-US" sz="1900" dirty="0">
                <a:solidFill>
                  <a:srgbClr val="FFFFFF"/>
                </a:solidFill>
              </a:rPr>
              <a:t>7 Elliott Lecture Theatre</a:t>
            </a:r>
          </a:p>
          <a:p>
            <a:pPr marL="0" indent="0">
              <a:buNone/>
            </a:pPr>
            <a:r>
              <a:rPr lang="en-US" sz="1900" b="1" dirty="0">
                <a:solidFill>
                  <a:srgbClr val="FFFFFF"/>
                </a:solidFill>
              </a:rPr>
              <a:t>Optional tour</a:t>
            </a:r>
          </a:p>
          <a:p>
            <a:r>
              <a:rPr lang="en-US" sz="1900" dirty="0">
                <a:solidFill>
                  <a:srgbClr val="FFFFFF"/>
                </a:solidFill>
              </a:rPr>
              <a:t>8 Student Union Building</a:t>
            </a:r>
          </a:p>
          <a:p>
            <a:r>
              <a:rPr lang="en-US" sz="1900" dirty="0">
                <a:solidFill>
                  <a:srgbClr val="FFFFFF"/>
                </a:solidFill>
              </a:rPr>
              <a:t>9 Campus Services Building</a:t>
            </a:r>
          </a:p>
          <a:p>
            <a:endParaRPr lang="en-US" sz="1900" dirty="0">
              <a:solidFill>
                <a:srgbClr val="FFFFFF"/>
              </a:solidFill>
            </a:endParaRPr>
          </a:p>
          <a:p>
            <a:endParaRPr lang="en-US" sz="1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14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8E5EEE6-F88F-4A98-AB5A-23A532FD7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r="6807" b="-2"/>
          <a:stretch/>
        </p:blipFill>
        <p:spPr>
          <a:xfrm>
            <a:off x="2102448" y="549714"/>
            <a:ext cx="3508501" cy="364688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818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F2A28-C776-49E7-AD63-D5911F8C1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UVIC Gordon Head Masterplan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9AE1C-24B2-41DF-BEE0-097EE688A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4"/>
            <a:ext cx="3424739" cy="527406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William Wurster &amp; Donn Emmons 1961</a:t>
            </a:r>
          </a:p>
          <a:p>
            <a:r>
              <a:rPr lang="en-US" sz="1700" dirty="0">
                <a:solidFill>
                  <a:srgbClr val="FFFFFF"/>
                </a:solidFill>
              </a:rPr>
              <a:t>Circular central campus</a:t>
            </a:r>
          </a:p>
          <a:p>
            <a:r>
              <a:rPr lang="en-US" sz="1700" dirty="0">
                <a:solidFill>
                  <a:srgbClr val="FFFFFF"/>
                </a:solidFill>
              </a:rPr>
              <a:t>Large central Quad</a:t>
            </a:r>
          </a:p>
          <a:p>
            <a:r>
              <a:rPr lang="en-US" sz="1700" dirty="0">
                <a:solidFill>
                  <a:srgbClr val="FFFFFF"/>
                </a:solidFill>
              </a:rPr>
              <a:t>610 </a:t>
            </a:r>
            <a:r>
              <a:rPr lang="en-US" sz="1700" dirty="0" err="1">
                <a:solidFill>
                  <a:srgbClr val="FFFFFF"/>
                </a:solidFill>
              </a:rPr>
              <a:t>metre</a:t>
            </a:r>
            <a:r>
              <a:rPr lang="en-US" sz="1700" dirty="0">
                <a:solidFill>
                  <a:srgbClr val="FFFFFF"/>
                </a:solidFill>
              </a:rPr>
              <a:t> diameter, walk in 10 minutes</a:t>
            </a:r>
          </a:p>
          <a:p>
            <a:r>
              <a:rPr lang="en-US" sz="1700" dirty="0">
                <a:solidFill>
                  <a:srgbClr val="FFFFFF"/>
                </a:solidFill>
              </a:rPr>
              <a:t>Pedestrian zone</a:t>
            </a:r>
          </a:p>
          <a:p>
            <a:r>
              <a:rPr lang="en-US" sz="1700" dirty="0">
                <a:solidFill>
                  <a:srgbClr val="FFFFFF"/>
                </a:solidFill>
              </a:rPr>
              <a:t>Liberal Arts to the North, Sciences to the South</a:t>
            </a:r>
          </a:p>
          <a:p>
            <a:r>
              <a:rPr lang="en-US" sz="1700" dirty="0">
                <a:solidFill>
                  <a:srgbClr val="FFFFFF"/>
                </a:solidFill>
              </a:rPr>
              <a:t>Non-Academic buildings outside the Ring Road</a:t>
            </a:r>
          </a:p>
          <a:p>
            <a:r>
              <a:rPr lang="en-US" sz="1700" dirty="0">
                <a:solidFill>
                  <a:srgbClr val="FFFFFF"/>
                </a:solidFill>
              </a:rPr>
              <a:t>Garden Campus, Buildings subservient to and linked by landscape</a:t>
            </a:r>
          </a:p>
          <a:p>
            <a:r>
              <a:rPr lang="en-US" sz="1700" dirty="0">
                <a:solidFill>
                  <a:srgbClr val="FFFFFF"/>
                </a:solidFill>
              </a:rPr>
              <a:t>Buildings designed by local Architects, no one style</a:t>
            </a:r>
          </a:p>
          <a:p>
            <a:r>
              <a:rPr lang="en-US" sz="1700" dirty="0">
                <a:solidFill>
                  <a:srgbClr val="FFFFFF"/>
                </a:solidFill>
              </a:rPr>
              <a:t>Campus buildings document the development of Modern Architecture in Victoria</a:t>
            </a:r>
            <a:endParaRPr lang="en-CA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9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uilding, outdoor, tree, house&#10;&#10;Description automatically generated">
            <a:extLst>
              <a:ext uri="{FF2B5EF4-FFF2-40B4-BE49-F238E27FC236}">
                <a16:creationId xmlns:a16="http://schemas.microsoft.com/office/drawing/2014/main" id="{3521AF6A-AFF6-426A-B860-A4AC2168F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 r="-1" b="8962"/>
          <a:stretch/>
        </p:blipFill>
        <p:spPr>
          <a:xfrm>
            <a:off x="615812" y="549714"/>
            <a:ext cx="6481773" cy="36468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695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C3920-15AF-4E5E-B576-5C6382ED3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Bauhaus Influenced International Style</a:t>
            </a:r>
            <a:endParaRPr lang="en-CA" i="1">
              <a:solidFill>
                <a:srgbClr val="FFFFFF"/>
              </a:solidFill>
            </a:endParaRPr>
          </a:p>
        </p:txBody>
      </p:sp>
      <p:sp>
        <p:nvSpPr>
          <p:cNvPr id="70" name="Rectangle 6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7AC4B-98CD-41EC-B41A-ADE4D5A58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4"/>
            <a:ext cx="3424739" cy="5848835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Functional Massing</a:t>
            </a:r>
          </a:p>
          <a:p>
            <a:r>
              <a:rPr lang="en-US" sz="2000" dirty="0">
                <a:solidFill>
                  <a:srgbClr val="FFFFFF"/>
                </a:solidFill>
              </a:rPr>
              <a:t>Orthogonal Massing, straight line, right angles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Geometric shapes, no decorative elements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Structuralism &amp; Material Expression</a:t>
            </a:r>
          </a:p>
          <a:p>
            <a:r>
              <a:rPr lang="en-US" sz="2000" dirty="0">
                <a:solidFill>
                  <a:srgbClr val="FFFFFF"/>
                </a:solidFill>
              </a:rPr>
              <a:t>Brutalism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Critical Regionalism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Ribbon Windows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Pilotis</a:t>
            </a:r>
            <a:r>
              <a:rPr lang="en-US" sz="2000" dirty="0">
                <a:solidFill>
                  <a:srgbClr val="FFFFFF"/>
                </a:solidFill>
              </a:rPr>
              <a:t> / Pillars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Sunshades / Brise Soleil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Abstract art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CA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86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D8CDB-8FBE-44C5-AE9F-39FF97F3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1. McPherson Library</a:t>
            </a:r>
            <a:endParaRPr lang="en-CA" sz="5400" dirty="0"/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6CBEE68-7C3D-4FD8-963B-8A739892E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1964</a:t>
            </a:r>
          </a:p>
          <a:p>
            <a:r>
              <a:rPr lang="en-US" sz="2200" dirty="0"/>
              <a:t>R.W. Siddall Associates</a:t>
            </a:r>
          </a:p>
          <a:p>
            <a:r>
              <a:rPr lang="en-US" sz="2200" dirty="0"/>
              <a:t>4 </a:t>
            </a:r>
            <a:r>
              <a:rPr lang="en-US" sz="2200" dirty="0" err="1"/>
              <a:t>storey</a:t>
            </a:r>
            <a:r>
              <a:rPr lang="en-US" sz="2200" dirty="0"/>
              <a:t> reinforced concrete</a:t>
            </a:r>
          </a:p>
          <a:p>
            <a:r>
              <a:rPr lang="en-US" sz="2200" dirty="0"/>
              <a:t>Exterior pre-cast concrete panels</a:t>
            </a:r>
          </a:p>
          <a:p>
            <a:r>
              <a:rPr lang="en-US" sz="2200" dirty="0"/>
              <a:t>Panels BC Sculptor George Norris</a:t>
            </a:r>
          </a:p>
          <a:p>
            <a:endParaRPr lang="en-US" sz="2200" dirty="0"/>
          </a:p>
        </p:txBody>
      </p:sp>
      <p:pic>
        <p:nvPicPr>
          <p:cNvPr id="9" name="Content Placeholder 8" descr="A building with tables and chairs outside&#10;&#10;Description automatically generated with low confidence">
            <a:extLst>
              <a:ext uri="{FF2B5EF4-FFF2-40B4-BE49-F238E27FC236}">
                <a16:creationId xmlns:a16="http://schemas.microsoft.com/office/drawing/2014/main" id="{71171160-3600-43E8-815D-BA1C36A49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9" b="2236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6114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4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1" name="Rectangle 5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2" name="Rectangle 53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15185-067A-4AC3-A474-BF1DFD7E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4274607" cy="2135867"/>
          </a:xfrm>
        </p:spPr>
        <p:txBody>
          <a:bodyPr anchor="b">
            <a:normAutofit/>
          </a:bodyPr>
          <a:lstStyle/>
          <a:p>
            <a:r>
              <a:rPr lang="en-US" sz="4800" dirty="0"/>
              <a:t>2. </a:t>
            </a:r>
            <a:r>
              <a:rPr lang="en-US" sz="4800" dirty="0" err="1"/>
              <a:t>Clearihue</a:t>
            </a:r>
            <a:r>
              <a:rPr lang="en-US" sz="4800" dirty="0"/>
              <a:t> A Wing</a:t>
            </a:r>
            <a:endParaRPr lang="en-CA" sz="48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6F5D3C4-2BE9-445E-9AFC-AFF8EA37E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880452"/>
            <a:ext cx="4274607" cy="3095445"/>
          </a:xfrm>
        </p:spPr>
        <p:txBody>
          <a:bodyPr anchor="t">
            <a:normAutofit lnSpcReduction="10000"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1962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Wade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Stockdill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Armour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Three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storey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reinforced concrete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Exterior exposed concrete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Glazed stairwells with Mobile sculptures by Victoria artist William West</a:t>
            </a:r>
          </a:p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Pilotis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ground floor open to nature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Later renos resulted in stucco cladding, shopfront glazing and Hollow Steel Sections for seismic mitigation</a:t>
            </a:r>
            <a:endParaRPr lang="en-US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F1B53A-3E19-4B84-8E85-1627A98925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5" r="3" b="3"/>
          <a:stretch/>
        </p:blipFill>
        <p:spPr>
          <a:xfrm rot="16200000">
            <a:off x="4094243" y="1817150"/>
            <a:ext cx="5445836" cy="3211333"/>
          </a:xfrm>
          <a:prstGeom prst="rect">
            <a:avLst/>
          </a:prstGeom>
        </p:spPr>
      </p:pic>
      <p:pic>
        <p:nvPicPr>
          <p:cNvPr id="7" name="Content Placeholder 6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DFC99C7B-8CD0-4CC6-9194-DFECE84CB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r="559" b="3"/>
          <a:stretch/>
        </p:blipFill>
        <p:spPr>
          <a:xfrm>
            <a:off x="8535080" y="699899"/>
            <a:ext cx="3211333" cy="5445836"/>
          </a:xfrm>
          <a:prstGeom prst="rect">
            <a:avLst/>
          </a:prstGeom>
        </p:spPr>
      </p:pic>
      <p:cxnSp>
        <p:nvCxnSpPr>
          <p:cNvPr id="83" name="Straight Connector 55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487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503B8-D9DD-4C78-A32A-D5975E51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000" dirty="0"/>
              <a:t>3. Jammie Cassels Centre</a:t>
            </a:r>
            <a:endParaRPr lang="en-CA" sz="4000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46E8B-2A86-492F-B047-B951DF876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000" dirty="0"/>
              <a:t>University Centre 1977 &amp; Auditorium 1978</a:t>
            </a:r>
          </a:p>
          <a:p>
            <a:r>
              <a:rPr lang="en-US" sz="2000" dirty="0"/>
              <a:t>Wade Williams Architects</a:t>
            </a:r>
          </a:p>
          <a:p>
            <a:r>
              <a:rPr lang="en-US" sz="2000" dirty="0"/>
              <a:t>2 </a:t>
            </a:r>
            <a:r>
              <a:rPr lang="en-US" sz="2000" dirty="0" err="1"/>
              <a:t>storey</a:t>
            </a:r>
            <a:r>
              <a:rPr lang="en-US" sz="2000" dirty="0"/>
              <a:t> reinforced concrete</a:t>
            </a:r>
          </a:p>
          <a:p>
            <a:r>
              <a:rPr lang="en-US" sz="2000" dirty="0"/>
              <a:t>Reeded &amp; chiseled concrete finish</a:t>
            </a:r>
          </a:p>
          <a:p>
            <a:r>
              <a:rPr lang="en-US" sz="2000" dirty="0"/>
              <a:t>Waffle slab concrete (two-way joist slab)</a:t>
            </a:r>
          </a:p>
          <a:p>
            <a:r>
              <a:rPr lang="en-US" sz="2000" dirty="0"/>
              <a:t>Le </a:t>
            </a:r>
            <a:r>
              <a:rPr lang="en-US" sz="2000" dirty="0" err="1"/>
              <a:t>Corbu</a:t>
            </a:r>
            <a:r>
              <a:rPr lang="en-US" sz="2000" dirty="0"/>
              <a:t> influence (</a:t>
            </a:r>
            <a:r>
              <a:rPr lang="en-US" sz="2000" dirty="0" err="1"/>
              <a:t>Ronchamp</a:t>
            </a:r>
            <a:r>
              <a:rPr lang="en-US" sz="2000" dirty="0"/>
              <a:t> chapel) natural light, acoustic effect</a:t>
            </a:r>
            <a:endParaRPr lang="en-CA" sz="20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C846C50-C23B-4A55-B640-8380CF2C1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1" b="1287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8189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group of people sitting in a park with trees and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3BDA3F7-88C9-4438-B3D1-CED187785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r="22924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ACEE-35F7-4537-A7C6-94F25B73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Campus Quad</a:t>
            </a:r>
            <a:endParaRPr lang="en-CA" sz="400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2F63526-1EED-4096-AD73-54EC6A83D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6549"/>
            <a:ext cx="3822189" cy="471632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Campus lands acquired from Hudson Bay Company (forested) and Army Camp (cleared)</a:t>
            </a:r>
          </a:p>
          <a:p>
            <a:r>
              <a:rPr lang="en-US" sz="2000" dirty="0"/>
              <a:t>Quad is bisected diagonally North/East cleared and South/West edge forested</a:t>
            </a:r>
          </a:p>
          <a:p>
            <a:r>
              <a:rPr lang="en-US" sz="2000" dirty="0"/>
              <a:t>Architectural debate  </a:t>
            </a:r>
            <a:r>
              <a:rPr lang="en-US" sz="2000" b="1" dirty="0"/>
              <a:t>International Rationalists </a:t>
            </a:r>
            <a:r>
              <a:rPr lang="en-US" sz="2000" dirty="0"/>
              <a:t>Bauhaus/ Le </a:t>
            </a:r>
            <a:r>
              <a:rPr lang="en-US" sz="2000" dirty="0" err="1"/>
              <a:t>Corbu</a:t>
            </a:r>
            <a:r>
              <a:rPr lang="en-US" sz="2000" dirty="0"/>
              <a:t> mechanistic architecture &amp; formal expression of materials (Wade, Hodgson, </a:t>
            </a:r>
            <a:r>
              <a:rPr lang="en-US" sz="2000" dirty="0" err="1"/>
              <a:t>Sidall</a:t>
            </a:r>
            <a:r>
              <a:rPr lang="en-US" sz="2000" dirty="0"/>
              <a:t>, Wagg)</a:t>
            </a:r>
          </a:p>
          <a:p>
            <a:r>
              <a:rPr lang="en-US" sz="2000" b="1" dirty="0"/>
              <a:t>Romantic Traditionalists </a:t>
            </a:r>
            <a:r>
              <a:rPr lang="en-US" sz="2000" dirty="0"/>
              <a:t>FLW, Bruce Goff inspired by site, local craft, design tradition (Di </a:t>
            </a:r>
            <a:r>
              <a:rPr lang="en-US" sz="2000" dirty="0" err="1"/>
              <a:t>Castri</a:t>
            </a:r>
            <a:r>
              <a:rPr lang="en-US" sz="2000" dirty="0"/>
              <a:t>, Downs, Marshall, Lester)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8997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ree, outdoor, road, plant&#10;&#10;Description automatically generated">
            <a:extLst>
              <a:ext uri="{FF2B5EF4-FFF2-40B4-BE49-F238E27FC236}">
                <a16:creationId xmlns:a16="http://schemas.microsoft.com/office/drawing/2014/main" id="{6C0CA8F4-0170-4490-BD87-9C29B2134F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" r="-2" b="24124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 descr="A building with trees in the front&#10;&#10;Description automatically generated with low confidence">
            <a:extLst>
              <a:ext uri="{FF2B5EF4-FFF2-40B4-BE49-F238E27FC236}">
                <a16:creationId xmlns:a16="http://schemas.microsoft.com/office/drawing/2014/main" id="{3FD5B428-127F-4626-87EA-C2086A41A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1" r="-2" b="1085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46" name="Freeform: Shape 3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8" name="Freeform: Shape 4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37043-328D-4EF8-B411-DEC73106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 dirty="0"/>
              <a:t>4. Cornett Building</a:t>
            </a:r>
            <a:endParaRPr lang="en-CA" sz="34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CC771E35-6809-4020-9CDA-482ABFDF1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1966</a:t>
            </a:r>
          </a:p>
          <a:p>
            <a:r>
              <a:rPr lang="en-US" sz="2000" dirty="0"/>
              <a:t>John Di </a:t>
            </a:r>
            <a:r>
              <a:rPr lang="en-US" sz="2000" dirty="0" err="1"/>
              <a:t>Castri</a:t>
            </a:r>
            <a:endParaRPr lang="en-US" sz="2000" dirty="0"/>
          </a:p>
          <a:p>
            <a:r>
              <a:rPr lang="en-US" sz="2000" dirty="0"/>
              <a:t>3 </a:t>
            </a:r>
            <a:r>
              <a:rPr lang="en-US" sz="2000" dirty="0" err="1"/>
              <a:t>storey</a:t>
            </a:r>
            <a:r>
              <a:rPr lang="en-US" sz="2000" dirty="0"/>
              <a:t> reinforced concrete</a:t>
            </a:r>
          </a:p>
          <a:p>
            <a:r>
              <a:rPr lang="en-US" sz="2000" dirty="0"/>
              <a:t>Rich pallet of exterior materials: shale aggregate block, marble-type stucco, rubbed concrete beams &amp; columns, local metamorphic rock</a:t>
            </a:r>
          </a:p>
          <a:p>
            <a:r>
              <a:rPr lang="en-US" sz="2000" dirty="0"/>
              <a:t>Complex planning to separate 4 academic departments</a:t>
            </a:r>
          </a:p>
          <a:p>
            <a:r>
              <a:rPr lang="en-US" sz="2000" dirty="0"/>
              <a:t>19</a:t>
            </a:r>
            <a:r>
              <a:rPr lang="en-US" sz="2000" baseline="30000" dirty="0"/>
              <a:t>th</a:t>
            </a:r>
            <a:r>
              <a:rPr lang="en-US" sz="2000" dirty="0"/>
              <a:t> Century West Coast Organic, Arts &amp; Crafts contrast to the International Style</a:t>
            </a:r>
          </a:p>
        </p:txBody>
      </p:sp>
    </p:spTree>
    <p:extLst>
      <p:ext uri="{BB962C8B-B14F-4D97-AF65-F5344CB8AC3E}">
        <p14:creationId xmlns:p14="http://schemas.microsoft.com/office/powerpoint/2010/main" val="2026738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684</Words>
  <Application>Microsoft Office PowerPoint</Application>
  <PresentationFormat>Widescreen</PresentationFormat>
  <Paragraphs>123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Helvetica Neue Medium</vt:lpstr>
      <vt:lpstr>Office Theme</vt:lpstr>
      <vt:lpstr>BAUHAUS INSPIRATION</vt:lpstr>
      <vt:lpstr>Campus Tour</vt:lpstr>
      <vt:lpstr>UVIC Gordon Head Masterplan</vt:lpstr>
      <vt:lpstr>Bauhaus Influenced International Style</vt:lpstr>
      <vt:lpstr>1. McPherson Library</vt:lpstr>
      <vt:lpstr>2. Clearihue A Wing</vt:lpstr>
      <vt:lpstr>3. Jammie Cassels Centre</vt:lpstr>
      <vt:lpstr>Campus Quad</vt:lpstr>
      <vt:lpstr>4. Cornett Building</vt:lpstr>
      <vt:lpstr>5. MacLaurin Building</vt:lpstr>
      <vt:lpstr>6. Cunningham Building</vt:lpstr>
      <vt:lpstr>7. Elliott Lecture Theatre</vt:lpstr>
      <vt:lpstr>Optional Tour 8. Student Union Building</vt:lpstr>
      <vt:lpstr>Optional tour 9. Campus Services Building</vt:lpstr>
      <vt:lpstr>Optional tour 9. Campus Services Building Addition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BAUHAUS</dc:title>
  <dc:creator>Don Lovell</dc:creator>
  <cp:lastModifiedBy>Don Lovell</cp:lastModifiedBy>
  <cp:revision>7</cp:revision>
  <dcterms:created xsi:type="dcterms:W3CDTF">2021-09-30T02:21:05Z</dcterms:created>
  <dcterms:modified xsi:type="dcterms:W3CDTF">2021-09-30T06:13:52Z</dcterms:modified>
</cp:coreProperties>
</file>